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Default Extension="gif" ContentType="image/gif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300" r:id="rId34"/>
    <p:sldId id="288" r:id="rId35"/>
    <p:sldId id="289" r:id="rId36"/>
    <p:sldId id="290" r:id="rId37"/>
    <p:sldId id="291" r:id="rId38"/>
    <p:sldId id="301" r:id="rId39"/>
    <p:sldId id="302" r:id="rId40"/>
    <p:sldId id="303" r:id="rId41"/>
    <p:sldId id="304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9A2D50-75DD-436C-ABEF-73E5E9AB8D27}" type="datetimeFigureOut">
              <a:rPr lang="en-US" smtClean="0"/>
              <a:pPr/>
              <a:t>11/9/2011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D7DD97-698C-4B3F-A0CD-47A5453E1AE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D7DD97-698C-4B3F-A0CD-47A5453E1AE7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D7DD97-698C-4B3F-A0CD-47A5453E1AE7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D7DD97-698C-4B3F-A0CD-47A5453E1AE7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D7DD97-698C-4B3F-A0CD-47A5453E1AE7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D7DD97-698C-4B3F-A0CD-47A5453E1AE7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D7DD97-698C-4B3F-A0CD-47A5453E1AE7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D7DD97-698C-4B3F-A0CD-47A5453E1AE7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D7DD97-698C-4B3F-A0CD-47A5453E1AE7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D7DD97-698C-4B3F-A0CD-47A5453E1AE7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D7DD97-698C-4B3F-A0CD-47A5453E1AE7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D7DD97-698C-4B3F-A0CD-47A5453E1AE7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D7DD97-698C-4B3F-A0CD-47A5453E1AE7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D7DD97-698C-4B3F-A0CD-47A5453E1AE7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D7DD97-698C-4B3F-A0CD-47A5453E1AE7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D7DD97-698C-4B3F-A0CD-47A5453E1AE7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D7DD97-698C-4B3F-A0CD-47A5453E1AE7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D7DD97-698C-4B3F-A0CD-47A5453E1AE7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D7DD97-698C-4B3F-A0CD-47A5453E1AE7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D7DD97-698C-4B3F-A0CD-47A5453E1AE7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D7DD97-698C-4B3F-A0CD-47A5453E1AE7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D7DD97-698C-4B3F-A0CD-47A5453E1AE7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D7DD97-698C-4B3F-A0CD-47A5453E1AE7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D7DD97-698C-4B3F-A0CD-47A5453E1AE7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D7DD97-698C-4B3F-A0CD-47A5453E1AE7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D7DD97-698C-4B3F-A0CD-47A5453E1AE7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D7DD97-698C-4B3F-A0CD-47A5453E1AE7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D7DD97-698C-4B3F-A0CD-47A5453E1AE7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D7DD97-698C-4B3F-A0CD-47A5453E1AE7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D7DD97-698C-4B3F-A0CD-47A5453E1AE7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D7DD97-698C-4B3F-A0CD-47A5453E1AE7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D7DD97-698C-4B3F-A0CD-47A5453E1AE7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D7DD97-698C-4B3F-A0CD-47A5453E1AE7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D7DD97-698C-4B3F-A0CD-47A5453E1AE7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D7DD97-698C-4B3F-A0CD-47A5453E1AE7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D7DD97-698C-4B3F-A0CD-47A5453E1AE7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D7DD97-698C-4B3F-A0CD-47A5453E1AE7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D7DD97-698C-4B3F-A0CD-47A5453E1AE7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D7DD97-698C-4B3F-A0CD-47A5453E1AE7}" type="slidenum">
              <a:rPr lang="en-US" smtClean="0"/>
              <a:pPr/>
              <a:t>43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D7DD97-698C-4B3F-A0CD-47A5453E1AE7}" type="slidenum">
              <a:rPr lang="en-US" smtClean="0"/>
              <a:pPr/>
              <a:t>44</a:t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D7DD97-698C-4B3F-A0CD-47A5453E1AE7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D7DD97-698C-4B3F-A0CD-47A5453E1AE7}" type="slidenum">
              <a:rPr lang="en-US" smtClean="0"/>
              <a:pPr/>
              <a:t>46</a:t>
            </a:fld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D7DD97-698C-4B3F-A0CD-47A5453E1AE7}" type="slidenum">
              <a:rPr lang="en-US" smtClean="0"/>
              <a:pPr/>
              <a:t>47</a:t>
            </a:fld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D7DD97-698C-4B3F-A0CD-47A5453E1AE7}" type="slidenum">
              <a:rPr lang="en-US" smtClean="0"/>
              <a:pPr/>
              <a:t>48</a:t>
            </a:fld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D7DD97-698C-4B3F-A0CD-47A5453E1AE7}" type="slidenum">
              <a:rPr lang="en-US" smtClean="0"/>
              <a:pPr/>
              <a:t>49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95F51-4DFA-45A1-85BB-C2C50833F9BF}" type="datetimeFigureOut">
              <a:rPr lang="en-US" smtClean="0"/>
              <a:pPr/>
              <a:t>11/9/2011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0FEBD-281B-4EA0-9D3B-7EBF2F70A8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95F51-4DFA-45A1-85BB-C2C50833F9BF}" type="datetimeFigureOut">
              <a:rPr lang="en-US" smtClean="0"/>
              <a:pPr/>
              <a:t>11/9/2011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0FEBD-281B-4EA0-9D3B-7EBF2F70A8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95F51-4DFA-45A1-85BB-C2C50833F9BF}" type="datetimeFigureOut">
              <a:rPr lang="en-US" smtClean="0"/>
              <a:pPr/>
              <a:t>11/9/2011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0FEBD-281B-4EA0-9D3B-7EBF2F70A8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95F51-4DFA-45A1-85BB-C2C50833F9BF}" type="datetimeFigureOut">
              <a:rPr lang="en-US" smtClean="0"/>
              <a:pPr/>
              <a:t>11/9/2011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0FEBD-281B-4EA0-9D3B-7EBF2F70A8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95F51-4DFA-45A1-85BB-C2C50833F9BF}" type="datetimeFigureOut">
              <a:rPr lang="en-US" smtClean="0"/>
              <a:pPr/>
              <a:t>11/9/2011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0FEBD-281B-4EA0-9D3B-7EBF2F70A8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95F51-4DFA-45A1-85BB-C2C50833F9BF}" type="datetimeFigureOut">
              <a:rPr lang="en-US" smtClean="0"/>
              <a:pPr/>
              <a:t>11/9/2011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0FEBD-281B-4EA0-9D3B-7EBF2F70A8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95F51-4DFA-45A1-85BB-C2C50833F9BF}" type="datetimeFigureOut">
              <a:rPr lang="en-US" smtClean="0"/>
              <a:pPr/>
              <a:t>11/9/2011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0FEBD-281B-4EA0-9D3B-7EBF2F70A8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95F51-4DFA-45A1-85BB-C2C50833F9BF}" type="datetimeFigureOut">
              <a:rPr lang="en-US" smtClean="0"/>
              <a:pPr/>
              <a:t>11/9/2011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0FEBD-281B-4EA0-9D3B-7EBF2F70A8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95F51-4DFA-45A1-85BB-C2C50833F9BF}" type="datetimeFigureOut">
              <a:rPr lang="en-US" smtClean="0"/>
              <a:pPr/>
              <a:t>11/9/2011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0FEBD-281B-4EA0-9D3B-7EBF2F70A8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95F51-4DFA-45A1-85BB-C2C50833F9BF}" type="datetimeFigureOut">
              <a:rPr lang="en-US" smtClean="0"/>
              <a:pPr/>
              <a:t>11/9/2011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0FEBD-281B-4EA0-9D3B-7EBF2F70A8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95F51-4DFA-45A1-85BB-C2C50833F9BF}" type="datetimeFigureOut">
              <a:rPr lang="en-US" smtClean="0"/>
              <a:pPr/>
              <a:t>11/9/2011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0FEBD-281B-4EA0-9D3B-7EBF2F70A8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B95F51-4DFA-45A1-85BB-C2C50833F9BF}" type="datetimeFigureOut">
              <a:rPr lang="en-US" smtClean="0"/>
              <a:pPr/>
              <a:t>11/9/2011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D0FEBD-281B-4EA0-9D3B-7EBF2F70A8E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6/68/Jimbowie.jpg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File:Davidcrockettclipper.jpg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hyperlink" Target="http://en.wikipedia.org/wiki/File:David_Crockett.jpg" TargetMode="Externa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File:Sam_Houston_Statue.jpg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0" y="22860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Chapter 12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371600" y="5257800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4400" dirty="0" smtClean="0"/>
              <a:t>Westward Expansion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3314" name="Picture 2" descr="http://www.oldcardboard.com/lsj/images/alam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3600" y="1828800"/>
            <a:ext cx="4762500" cy="3238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Texas Question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Following the Treaty of 1819, the region known as Texas was considered part of America</a:t>
            </a:r>
          </a:p>
          <a:p>
            <a:pPr lvl="1"/>
            <a:r>
              <a:rPr lang="en-US" dirty="0" smtClean="0"/>
              <a:t>Americans began moving into the region to settle</a:t>
            </a:r>
          </a:p>
          <a:p>
            <a:pPr lvl="1"/>
            <a:r>
              <a:rPr lang="en-US" dirty="0" smtClean="0"/>
              <a:t>Many brought slavery with them</a:t>
            </a:r>
          </a:p>
          <a:p>
            <a:r>
              <a:rPr lang="en-US" dirty="0" smtClean="0"/>
              <a:t>At the same time, Mexico had thrown off Spanish rule and won its independence</a:t>
            </a:r>
          </a:p>
          <a:p>
            <a:pPr lvl="1"/>
            <a:r>
              <a:rPr lang="en-US" dirty="0" smtClean="0"/>
              <a:t>Mexicans were receptive to encroaching Americans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7410" name="Picture 2" descr="http://wps.ablongman.com/wps/media/objects/1483/1518969/DIVI23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457200"/>
            <a:ext cx="7268133" cy="5810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Mexico allowed Americans autonomy</a:t>
            </a:r>
          </a:p>
          <a:p>
            <a:pPr lvl="1"/>
            <a:r>
              <a:rPr lang="en-US" dirty="0" smtClean="0"/>
              <a:t>By 1830 there were many thousand more Americans than Mexicans in the region</a:t>
            </a:r>
          </a:p>
          <a:p>
            <a:r>
              <a:rPr lang="en-US" dirty="0" smtClean="0"/>
              <a:t>Mexico began restricting American operations</a:t>
            </a:r>
          </a:p>
          <a:p>
            <a:pPr lvl="1"/>
            <a:r>
              <a:rPr lang="en-US" dirty="0" smtClean="0"/>
              <a:t>Americans felt that these restrictions were an injustice</a:t>
            </a:r>
          </a:p>
          <a:p>
            <a:pPr lvl="1"/>
            <a:r>
              <a:rPr lang="en-US" dirty="0" smtClean="0"/>
              <a:t>Small skirmishes broke out throughout the territory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Antonio Lopez de Santa Anna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4572000" cy="4525963"/>
          </a:xfrm>
        </p:spPr>
        <p:txBody>
          <a:bodyPr/>
          <a:lstStyle/>
          <a:p>
            <a:r>
              <a:rPr lang="en-US" dirty="0" smtClean="0"/>
              <a:t>Mexican President</a:t>
            </a:r>
          </a:p>
          <a:p>
            <a:r>
              <a:rPr lang="en-US" dirty="0" smtClean="0"/>
              <a:t>Marched 6,000 soldiers North to quell the rebellious Texans</a:t>
            </a:r>
          </a:p>
          <a:p>
            <a:r>
              <a:rPr lang="en-US" dirty="0" smtClean="0"/>
              <a:t>Marched with the intention of attaching San Antonio</a:t>
            </a:r>
            <a:endParaRPr lang="en-US" dirty="0"/>
          </a:p>
        </p:txBody>
      </p:sp>
      <p:pic>
        <p:nvPicPr>
          <p:cNvPr id="21506" name="Picture 2" descr="http://www.legendsofamerica.com/photos-texas/SantaAnn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1371600"/>
            <a:ext cx="3695700" cy="4762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William B. Travis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581400" cy="4525963"/>
          </a:xfrm>
        </p:spPr>
        <p:txBody>
          <a:bodyPr/>
          <a:lstStyle/>
          <a:p>
            <a:r>
              <a:rPr lang="en-US" dirty="0" smtClean="0"/>
              <a:t>Defended San Antonio from the Mexican Army</a:t>
            </a:r>
          </a:p>
          <a:p>
            <a:r>
              <a:rPr lang="en-US" dirty="0" smtClean="0"/>
              <a:t>Commanded 187 Men</a:t>
            </a:r>
          </a:p>
          <a:p>
            <a:r>
              <a:rPr lang="en-US" dirty="0" smtClean="0"/>
              <a:t>Utilized an aging Mission to protect his men</a:t>
            </a:r>
            <a:endParaRPr lang="en-US" dirty="0"/>
          </a:p>
        </p:txBody>
      </p:sp>
      <p:pic>
        <p:nvPicPr>
          <p:cNvPr id="25602" name="Picture 2" descr="Travis Phot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1447799"/>
            <a:ext cx="3505200" cy="468251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Jim Bowie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91000" cy="4525963"/>
          </a:xfrm>
        </p:spPr>
        <p:txBody>
          <a:bodyPr/>
          <a:lstStyle/>
          <a:p>
            <a:r>
              <a:rPr lang="en-US" dirty="0" smtClean="0"/>
              <a:t>Brought a garrison of men to help support the Alamo</a:t>
            </a:r>
          </a:p>
          <a:p>
            <a:r>
              <a:rPr lang="en-US" dirty="0" smtClean="0"/>
              <a:t>Would act as co-commander</a:t>
            </a:r>
          </a:p>
          <a:p>
            <a:r>
              <a:rPr lang="en-US" dirty="0" smtClean="0"/>
              <a:t>Famous for his history of knife fighting</a:t>
            </a:r>
            <a:endParaRPr lang="en-US" dirty="0"/>
          </a:p>
        </p:txBody>
      </p:sp>
      <p:pic>
        <p:nvPicPr>
          <p:cNvPr id="27650" name="Picture 2" descr="File:Jimbowie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05400" y="1600200"/>
            <a:ext cx="3810000" cy="474273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Davy Crockett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419600" cy="4525963"/>
          </a:xfrm>
        </p:spPr>
        <p:txBody>
          <a:bodyPr/>
          <a:lstStyle/>
          <a:p>
            <a:r>
              <a:rPr lang="en-US" dirty="0" smtClean="0"/>
              <a:t>A national celebrity</a:t>
            </a:r>
          </a:p>
          <a:p>
            <a:r>
              <a:rPr lang="en-US" dirty="0" smtClean="0"/>
              <a:t>Famous for his exploits on the frontier</a:t>
            </a:r>
          </a:p>
          <a:p>
            <a:r>
              <a:rPr lang="en-US" dirty="0" smtClean="0"/>
              <a:t>Ventured to the Alamo as a way of proving himself still worthy of his fame</a:t>
            </a:r>
            <a:endParaRPr lang="en-US" dirty="0"/>
          </a:p>
        </p:txBody>
      </p:sp>
      <p:pic>
        <p:nvPicPr>
          <p:cNvPr id="29698" name="Picture 2" descr="http://upload.wikimedia.org/wikipedia/en/thumb/3/3a/Davidcrockettclipper.jpg/300px-Davidcrockettclipper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81600" y="1143000"/>
            <a:ext cx="3729787" cy="2362200"/>
          </a:xfrm>
          <a:prstGeom prst="rect">
            <a:avLst/>
          </a:prstGeom>
          <a:noFill/>
        </p:spPr>
      </p:pic>
      <p:pic>
        <p:nvPicPr>
          <p:cNvPr id="29700" name="Picture 4" descr="http://upload.wikimedia.org/wikipedia/commons/thumb/8/89/David_Crockett.jpg/200px-David_Crockett.jpg">
            <a:hlinkClick r:id="rId5" tooltip="Davy Crockett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67400" y="3657600"/>
            <a:ext cx="2667000" cy="30270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Battle of the Alamo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Santa Anna’s men suffered heavy casualties</a:t>
            </a:r>
          </a:p>
          <a:p>
            <a:r>
              <a:rPr lang="en-US" dirty="0" smtClean="0"/>
              <a:t>The Texans held off the force for 13 days</a:t>
            </a:r>
          </a:p>
          <a:p>
            <a:r>
              <a:rPr lang="en-US" dirty="0" smtClean="0"/>
              <a:t>The Mexicans would take the fort</a:t>
            </a:r>
          </a:p>
          <a:p>
            <a:r>
              <a:rPr lang="en-US" dirty="0" smtClean="0"/>
              <a:t>Once inside, all men were killed</a:t>
            </a:r>
          </a:p>
          <a:p>
            <a:pPr lvl="1"/>
            <a:r>
              <a:rPr lang="en-US" dirty="0" smtClean="0"/>
              <a:t>Crockett, Bowie, and Travis killed</a:t>
            </a:r>
          </a:p>
          <a:p>
            <a:pPr lvl="1"/>
            <a:r>
              <a:rPr lang="en-US" dirty="0" smtClean="0"/>
              <a:t>Wounded killed</a:t>
            </a:r>
          </a:p>
          <a:p>
            <a:r>
              <a:rPr lang="en-US" dirty="0" smtClean="0"/>
              <a:t>The brave showing would act as a symbol for all of Texas’ history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 Houston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495800" cy="4525963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Congressman in Tennessee, former soldier</a:t>
            </a:r>
          </a:p>
          <a:p>
            <a:r>
              <a:rPr lang="en-US" dirty="0" smtClean="0"/>
              <a:t>Led the new army of Texas</a:t>
            </a:r>
          </a:p>
          <a:p>
            <a:r>
              <a:rPr lang="en-US" dirty="0" smtClean="0"/>
              <a:t>Defeated Santa Anna at the Battle of San Jacinto</a:t>
            </a:r>
          </a:p>
          <a:p>
            <a:r>
              <a:rPr lang="en-US" dirty="0" smtClean="0"/>
              <a:t>Became Texas’ first president</a:t>
            </a:r>
            <a:endParaRPr lang="en-US" dirty="0"/>
          </a:p>
        </p:txBody>
      </p:sp>
      <p:pic>
        <p:nvPicPr>
          <p:cNvPr id="31746" name="Picture 2" descr="http://upload.wikimedia.org/wikipedia/en/thumb/1/13/Sam_Houston_Statue.jpg/220px-Sam_Houston_Statue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62600" y="1752600"/>
            <a:ext cx="3204041" cy="4267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Republic of Texas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The new Republic would be recognized by most European powers</a:t>
            </a:r>
          </a:p>
          <a:p>
            <a:r>
              <a:rPr lang="en-US" dirty="0" smtClean="0"/>
              <a:t>Andrew Jackson would not consider allowing it to enter the United States</a:t>
            </a:r>
          </a:p>
          <a:p>
            <a:pPr lvl="1"/>
            <a:r>
              <a:rPr lang="en-US" dirty="0" smtClean="0"/>
              <a:t>Most Texans supported Annexation</a:t>
            </a:r>
          </a:p>
          <a:p>
            <a:r>
              <a:rPr lang="en-US" dirty="0" smtClean="0"/>
              <a:t>Texas enjoyed an open relationship with Great Britain</a:t>
            </a:r>
          </a:p>
          <a:p>
            <a:pPr lvl="1"/>
            <a:r>
              <a:rPr lang="en-US" dirty="0" smtClean="0"/>
              <a:t>Many Southerners feared a relationship with GB would lead to the abolition of slavery in Texas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Would Texas become a state?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President Tyler supported Annexation</a:t>
            </a:r>
          </a:p>
          <a:p>
            <a:pPr lvl="1"/>
            <a:r>
              <a:rPr lang="en-US" dirty="0" smtClean="0"/>
              <a:t>Appointed Southerner John C. Calhoun as Secretary of State</a:t>
            </a:r>
          </a:p>
          <a:p>
            <a:r>
              <a:rPr lang="en-US" dirty="0" smtClean="0"/>
              <a:t>Calhoun supported slavery</a:t>
            </a:r>
          </a:p>
          <a:p>
            <a:pPr lvl="1"/>
            <a:r>
              <a:rPr lang="en-US" dirty="0" smtClean="0"/>
              <a:t>Many Northerners were upset with his selection</a:t>
            </a:r>
          </a:p>
          <a:p>
            <a:pPr lvl="1"/>
            <a:r>
              <a:rPr lang="en-US" dirty="0" smtClean="0"/>
              <a:t>Many Northerners believed Annexation would lead to war with Mexico</a:t>
            </a:r>
          </a:p>
          <a:p>
            <a:r>
              <a:rPr lang="en-US" dirty="0" smtClean="0"/>
              <a:t>Senate rejected Annexation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Manifest Destiny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belief that America was meant to conquer the frontier</a:t>
            </a:r>
          </a:p>
          <a:p>
            <a:pPr lvl="1"/>
            <a:r>
              <a:rPr lang="en-US" dirty="0" smtClean="0"/>
              <a:t>America should expand all the way to the Pacific</a:t>
            </a:r>
          </a:p>
          <a:p>
            <a:r>
              <a:rPr lang="en-US" dirty="0" smtClean="0"/>
              <a:t>Manifest Destiny was widely supported because:</a:t>
            </a:r>
          </a:p>
          <a:p>
            <a:pPr lvl="1"/>
            <a:r>
              <a:rPr lang="en-US" dirty="0" smtClean="0"/>
              <a:t>Growing Immigration</a:t>
            </a:r>
          </a:p>
          <a:p>
            <a:pPr lvl="1"/>
            <a:r>
              <a:rPr lang="en-US" dirty="0" smtClean="0"/>
              <a:t>Growing population</a:t>
            </a:r>
          </a:p>
          <a:p>
            <a:pPr lvl="1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5842" name="Picture 2" descr="http://thousands2thousands.files.wordpress.com/2009/02/manifest-destiny-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914400"/>
            <a:ext cx="6913170" cy="51720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Manifest Destiny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Massive numbers of settlers began moving westward</a:t>
            </a:r>
          </a:p>
          <a:p>
            <a:pPr lvl="1"/>
            <a:r>
              <a:rPr lang="en-US" dirty="0" smtClean="0"/>
              <a:t>Life was difficult and harsh</a:t>
            </a:r>
          </a:p>
          <a:p>
            <a:r>
              <a:rPr lang="en-US" dirty="0" smtClean="0"/>
              <a:t>Many dangers lurked on the journey</a:t>
            </a:r>
          </a:p>
          <a:p>
            <a:pPr lvl="1"/>
            <a:r>
              <a:rPr lang="en-US" dirty="0" smtClean="0"/>
              <a:t>Indian Violence</a:t>
            </a:r>
          </a:p>
          <a:p>
            <a:pPr lvl="1"/>
            <a:r>
              <a:rPr lang="en-US" dirty="0" smtClean="0"/>
              <a:t>Animal Attacks</a:t>
            </a:r>
          </a:p>
          <a:p>
            <a:pPr lvl="1"/>
            <a:r>
              <a:rPr lang="en-US" dirty="0" smtClean="0"/>
              <a:t>Harsh Weather</a:t>
            </a:r>
          </a:p>
          <a:p>
            <a:pPr lvl="1"/>
            <a:r>
              <a:rPr lang="en-US" dirty="0" smtClean="0"/>
              <a:t>Disease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Oregon and California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Many settlements soon developed in the Oregon Territory</a:t>
            </a:r>
          </a:p>
          <a:p>
            <a:pPr lvl="1"/>
            <a:r>
              <a:rPr lang="en-US" dirty="0" smtClean="0"/>
              <a:t>Accessed by using the Oregon Trail</a:t>
            </a:r>
          </a:p>
          <a:p>
            <a:r>
              <a:rPr lang="en-US" dirty="0" smtClean="0"/>
              <a:t>The Oregon Territory became filled with American citizens building a new life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http://www.darvillsrareprints.com/images/Maps/Pacific%20Northwest,%20WA,%20etc/california-oregon-territor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0"/>
            <a:ext cx="5638800" cy="68114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Election of 1844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Henry Clay</a:t>
            </a:r>
          </a:p>
          <a:p>
            <a:pPr lvl="1">
              <a:buNone/>
            </a:pPr>
            <a:r>
              <a:rPr lang="en-US" dirty="0" smtClean="0"/>
              <a:t>-Did not mention Texas in his platform</a:t>
            </a:r>
          </a:p>
          <a:p>
            <a:r>
              <a:rPr lang="en-US" dirty="0" smtClean="0"/>
              <a:t>John C. Calhoun</a:t>
            </a:r>
          </a:p>
          <a:p>
            <a:pPr lvl="1"/>
            <a:r>
              <a:rPr lang="en-US" dirty="0" smtClean="0"/>
              <a:t>Opposed Annexation</a:t>
            </a:r>
          </a:p>
          <a:p>
            <a:r>
              <a:rPr lang="en-US" dirty="0" smtClean="0"/>
              <a:t>Martin Van Buren</a:t>
            </a:r>
          </a:p>
          <a:p>
            <a:pPr lvl="1"/>
            <a:r>
              <a:rPr lang="en-US" dirty="0" smtClean="0"/>
              <a:t>Could not gain enough support</a:t>
            </a:r>
          </a:p>
          <a:p>
            <a:r>
              <a:rPr lang="en-US" dirty="0" smtClean="0"/>
              <a:t>James K. Polk</a:t>
            </a:r>
          </a:p>
          <a:p>
            <a:pPr lvl="1"/>
            <a:r>
              <a:rPr lang="en-US" dirty="0" smtClean="0"/>
              <a:t>Thought of as a “Good </a:t>
            </a:r>
            <a:r>
              <a:rPr lang="en-US" dirty="0" err="1" smtClean="0"/>
              <a:t>Jacksonian</a:t>
            </a:r>
            <a:r>
              <a:rPr lang="en-US" dirty="0" smtClean="0"/>
              <a:t>”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Polk Wins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Polk openly supported Annexation</a:t>
            </a:r>
          </a:p>
          <a:p>
            <a:pPr lvl="1"/>
            <a:r>
              <a:rPr lang="en-US" dirty="0" smtClean="0"/>
              <a:t>Clay openly opposed it</a:t>
            </a:r>
          </a:p>
          <a:p>
            <a:r>
              <a:rPr lang="en-US" dirty="0" smtClean="0"/>
              <a:t>Calhoun changed his mind of Annexation</a:t>
            </a:r>
          </a:p>
          <a:p>
            <a:pPr lvl="1"/>
            <a:r>
              <a:rPr lang="en-US" dirty="0" smtClean="0"/>
              <a:t>Lost many votes because of it</a:t>
            </a:r>
          </a:p>
          <a:p>
            <a:r>
              <a:rPr lang="en-US" dirty="0" smtClean="0"/>
              <a:t>Polk wins majority to become President</a:t>
            </a:r>
          </a:p>
          <a:p>
            <a:pPr lvl="1"/>
            <a:r>
              <a:rPr lang="en-US" dirty="0" smtClean="0"/>
              <a:t>Petitioned Congress soon after victory to </a:t>
            </a:r>
            <a:r>
              <a:rPr lang="en-US" smtClean="0"/>
              <a:t>Annex Texas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Polk as President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Oregon was Polk’s first order of business</a:t>
            </a:r>
          </a:p>
          <a:p>
            <a:pPr lvl="1"/>
            <a:r>
              <a:rPr lang="en-US" dirty="0" smtClean="0"/>
              <a:t>America and Great Britain enjoyed Joint Occupation in the region</a:t>
            </a:r>
          </a:p>
          <a:p>
            <a:pPr lvl="1"/>
            <a:r>
              <a:rPr lang="en-US" dirty="0" smtClean="0"/>
              <a:t>Claimed that America held a claim to the entire region in his inaugural address</a:t>
            </a:r>
          </a:p>
          <a:p>
            <a:pPr lvl="1"/>
            <a:r>
              <a:rPr lang="en-US" dirty="0" smtClean="0"/>
              <a:t>Also was willing to accept a boundary on the 49</a:t>
            </a:r>
            <a:r>
              <a:rPr lang="en-US" baseline="30000" dirty="0" smtClean="0"/>
              <a:t>th</a:t>
            </a:r>
            <a:r>
              <a:rPr lang="en-US" dirty="0" smtClean="0"/>
              <a:t> Parallel. </a:t>
            </a:r>
          </a:p>
          <a:p>
            <a:pPr lvl="1"/>
            <a:endParaRPr lang="en-US" dirty="0"/>
          </a:p>
        </p:txBody>
      </p:sp>
      <p:pic>
        <p:nvPicPr>
          <p:cNvPr id="2050" name="Picture 2" descr="http://msmvps.com/cfs-file.ashx/__key/CommunityServer.Blogs.Components.WeblogFiles/robfarley.TheproblemwithAmericaspatialdata_5F00_14EE8/image_5F00_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4200" y="4628192"/>
            <a:ext cx="3579691" cy="22298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“54-40 or Fight”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Polk offered this agreement to a British minister</a:t>
            </a:r>
          </a:p>
          <a:p>
            <a:pPr lvl="1"/>
            <a:r>
              <a:rPr lang="en-US" dirty="0" smtClean="0"/>
              <a:t>Richard </a:t>
            </a:r>
            <a:r>
              <a:rPr lang="en-US" dirty="0" err="1" smtClean="0"/>
              <a:t>Pakenham</a:t>
            </a:r>
            <a:r>
              <a:rPr lang="en-US" dirty="0" smtClean="0"/>
              <a:t> refused without consulting Parliament</a:t>
            </a:r>
          </a:p>
          <a:p>
            <a:r>
              <a:rPr lang="en-US" dirty="0" smtClean="0"/>
              <a:t>In response, Polk now requested all of the territory</a:t>
            </a:r>
          </a:p>
          <a:p>
            <a:pPr lvl="1"/>
            <a:r>
              <a:rPr lang="en-US" dirty="0" smtClean="0"/>
              <a:t>As far north as the 54</a:t>
            </a:r>
            <a:r>
              <a:rPr lang="en-US" baseline="30000" dirty="0" smtClean="0"/>
              <a:t>th</a:t>
            </a:r>
            <a:r>
              <a:rPr lang="en-US" dirty="0" smtClean="0"/>
              <a:t> parallel</a:t>
            </a:r>
          </a:p>
          <a:p>
            <a:pPr lvl="1"/>
            <a:r>
              <a:rPr lang="en-US" dirty="0" smtClean="0"/>
              <a:t>With no agreement, the joint occupation would end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6322" name="Picture 2" descr="The Pacific Northwes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1752600"/>
            <a:ext cx="3886200" cy="37161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Britain Concedes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Britain bends at the threat of war</a:t>
            </a:r>
          </a:p>
          <a:p>
            <a:r>
              <a:rPr lang="en-US" dirty="0" smtClean="0"/>
              <a:t>Britain asks for original agreement</a:t>
            </a:r>
          </a:p>
          <a:p>
            <a:pPr lvl="1"/>
            <a:r>
              <a:rPr lang="en-US" dirty="0" smtClean="0"/>
              <a:t>49</a:t>
            </a:r>
            <a:r>
              <a:rPr lang="en-US" baseline="30000" dirty="0" smtClean="0"/>
              <a:t>th</a:t>
            </a:r>
            <a:r>
              <a:rPr lang="en-US" dirty="0" smtClean="0"/>
              <a:t> Parallel </a:t>
            </a:r>
          </a:p>
          <a:p>
            <a:pPr lvl="1"/>
            <a:r>
              <a:rPr lang="en-US" dirty="0" smtClean="0"/>
              <a:t>Treaty establishes that America owns everything from Rocky Mts. to Puget Sound</a:t>
            </a:r>
          </a:p>
          <a:p>
            <a:r>
              <a:rPr lang="en-US" dirty="0" smtClean="0"/>
              <a:t>Northern Democrats call Tyler a traitor</a:t>
            </a:r>
          </a:p>
          <a:p>
            <a:pPr lvl="1"/>
            <a:r>
              <a:rPr lang="en-US" dirty="0" smtClean="0"/>
              <a:t>His refusal to fight for all of Oregon Territory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War with Mexico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Mexico owed a large sum of money to the U.S.</a:t>
            </a:r>
          </a:p>
          <a:p>
            <a:pPr lvl="1"/>
            <a:r>
              <a:rPr lang="en-US" dirty="0" smtClean="0"/>
              <a:t>Many suggested force be used to obtain in</a:t>
            </a:r>
          </a:p>
          <a:p>
            <a:r>
              <a:rPr lang="en-US" dirty="0" smtClean="0"/>
              <a:t>U.S. settlers expanding into the Mexican territory caused tensions to grow</a:t>
            </a:r>
          </a:p>
          <a:p>
            <a:pPr lvl="1"/>
            <a:r>
              <a:rPr lang="en-US" dirty="0" smtClean="0"/>
              <a:t>Mexico broke off diplomatic relations upon the Annexation of Texas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Polk Sends in “Old Rough n’ Ready”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President Polk sends </a:t>
            </a:r>
            <a:r>
              <a:rPr lang="en-US" dirty="0" smtClean="0"/>
              <a:t>a force to the Mexican border </a:t>
            </a:r>
          </a:p>
          <a:p>
            <a:pPr lvl="1"/>
            <a:r>
              <a:rPr lang="en-US" dirty="0" smtClean="0"/>
              <a:t>Led by General Zachary Taylor</a:t>
            </a:r>
          </a:p>
          <a:p>
            <a:pPr lvl="1"/>
            <a:r>
              <a:rPr lang="en-US" dirty="0" smtClean="0"/>
              <a:t>The border was soon found to </a:t>
            </a:r>
          </a:p>
          <a:p>
            <a:pPr lvl="1">
              <a:buNone/>
            </a:pPr>
            <a:r>
              <a:rPr lang="en-US" dirty="0" smtClean="0"/>
              <a:t>    be disputed</a:t>
            </a:r>
          </a:p>
          <a:p>
            <a:endParaRPr lang="en-US" dirty="0"/>
          </a:p>
        </p:txBody>
      </p:sp>
      <p:pic>
        <p:nvPicPr>
          <p:cNvPr id="60418" name="Picture 2" descr="http://www.latinamericanstudies.org/mex-war/taylor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9800" y="2362200"/>
            <a:ext cx="2428875" cy="321779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Border Wars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Texas claimed the U.S.-Mexican border was the Rio Grande</a:t>
            </a:r>
          </a:p>
          <a:p>
            <a:r>
              <a:rPr lang="en-US" dirty="0" smtClean="0"/>
              <a:t>Mexico claimed it was the Nueces River</a:t>
            </a:r>
            <a:endParaRPr lang="en-US" dirty="0"/>
          </a:p>
        </p:txBody>
      </p:sp>
      <p:pic>
        <p:nvPicPr>
          <p:cNvPr id="66562" name="Picture 2" descr="http://breakingnewskenya.files.wordpress.com/2008/07/rio_grande_map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7000" y="3429000"/>
            <a:ext cx="3502454" cy="32397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Mexico Respond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Mexico responded and pushed Taylor’s force back</a:t>
            </a:r>
          </a:p>
          <a:p>
            <a:r>
              <a:rPr lang="en-US" dirty="0" smtClean="0"/>
              <a:t>Tyler petitioned Congress to declare war</a:t>
            </a:r>
          </a:p>
          <a:p>
            <a:r>
              <a:rPr lang="en-US" dirty="0" smtClean="0"/>
              <a:t>The Battle of Palo Alto </a:t>
            </a:r>
          </a:p>
          <a:p>
            <a:pPr lvl="1"/>
            <a:r>
              <a:rPr lang="en-US" dirty="0" smtClean="0"/>
              <a:t>Taylor’s men push the Mexican Army across the Rio Grande</a:t>
            </a:r>
          </a:p>
          <a:p>
            <a:pPr lvl="1"/>
            <a:r>
              <a:rPr lang="en-US" dirty="0" smtClean="0"/>
              <a:t>The Rio Grande is now the Southern Border of Texas</a:t>
            </a:r>
          </a:p>
          <a:p>
            <a:pPr lvl="2"/>
            <a:r>
              <a:rPr lang="en-US" dirty="0" smtClean="0"/>
              <a:t>Only 50 Americans killed</a:t>
            </a:r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Suspicions Abound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Northerners begin to suspect that if Mexico was conquered it would transform</a:t>
            </a:r>
          </a:p>
          <a:p>
            <a:pPr lvl="1"/>
            <a:r>
              <a:rPr lang="en-US" dirty="0" smtClean="0"/>
              <a:t>Slave States</a:t>
            </a:r>
          </a:p>
          <a:p>
            <a:r>
              <a:rPr lang="en-US" dirty="0" smtClean="0"/>
              <a:t>The War became known as “Mr. Polk’s War”</a:t>
            </a:r>
          </a:p>
          <a:p>
            <a:pPr lvl="1"/>
            <a:r>
              <a:rPr lang="en-US" dirty="0" smtClean="0"/>
              <a:t>A play on words</a:t>
            </a:r>
          </a:p>
          <a:p>
            <a:pPr lvl="1"/>
            <a:r>
              <a:rPr lang="en-US" dirty="0" smtClean="0"/>
              <a:t>“The War of 1812” was “Mr. Madison’s War”</a:t>
            </a:r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Polk’s Strategy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Defeating Mexico would be a three party strategy:</a:t>
            </a:r>
          </a:p>
          <a:p>
            <a:pPr marL="971550" lvl="1" indent="-514350">
              <a:buAutoNum type="arabicPeriod"/>
            </a:pPr>
            <a:r>
              <a:rPr lang="en-US" dirty="0" smtClean="0"/>
              <a:t>Clear all Mexicans from Texas and occupy Mexico’s Northern Territories</a:t>
            </a:r>
          </a:p>
          <a:p>
            <a:pPr marL="971550" lvl="1" indent="-514350">
              <a:buAutoNum type="arabicPeriod"/>
            </a:pPr>
            <a:r>
              <a:rPr lang="en-US" dirty="0" smtClean="0"/>
              <a:t>Take Possession of California and New Mexico</a:t>
            </a:r>
          </a:p>
          <a:p>
            <a:pPr marL="971550" lvl="1" indent="-514350">
              <a:buAutoNum type="arabicPeriod"/>
            </a:pPr>
            <a:r>
              <a:rPr lang="en-US" dirty="0" smtClean="0"/>
              <a:t>March on Mexico City</a:t>
            </a:r>
          </a:p>
          <a:p>
            <a:pPr marL="571500" indent="-514350"/>
            <a:r>
              <a:rPr lang="en-US" dirty="0" smtClean="0"/>
              <a:t>Polk accomplished the steps 1 and 2 relatively easily</a:t>
            </a:r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Taking Mexico City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Mexico City was the most difficult theater of the war</a:t>
            </a:r>
          </a:p>
          <a:p>
            <a:pPr lvl="1"/>
            <a:r>
              <a:rPr lang="en-US" dirty="0" smtClean="0"/>
              <a:t>Polk distrusted General Zachary Taylor</a:t>
            </a:r>
          </a:p>
          <a:p>
            <a:pPr lvl="1"/>
            <a:r>
              <a:rPr lang="en-US" dirty="0" smtClean="0"/>
              <a:t>He instated General Winfield Scott in his place</a:t>
            </a:r>
          </a:p>
          <a:p>
            <a:r>
              <a:rPr lang="en-US" dirty="0" smtClean="0"/>
              <a:t>Scott landed on Mexico’s East Coast</a:t>
            </a:r>
          </a:p>
          <a:p>
            <a:pPr lvl="1"/>
            <a:r>
              <a:rPr lang="en-US" dirty="0" smtClean="0"/>
              <a:t>Marched progressively toward the capital </a:t>
            </a:r>
          </a:p>
          <a:p>
            <a:pPr lvl="1"/>
            <a:r>
              <a:rPr lang="en-US" dirty="0" smtClean="0"/>
              <a:t>Americans were always outnumbered, but never suffered heavy losses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8610" name="Picture 2" descr="http://www.historycentral.com/Bio/ant/scot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1" y="609601"/>
            <a:ext cx="2098105" cy="2590800"/>
          </a:xfrm>
          <a:prstGeom prst="rect">
            <a:avLst/>
          </a:prstGeom>
          <a:noFill/>
        </p:spPr>
      </p:pic>
      <p:pic>
        <p:nvPicPr>
          <p:cNvPr id="68612" name="Picture 4" descr="http://z.about.com/d/history1800s/1/0/B/1/-/-/scott-mexicocity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4600" y="1143000"/>
            <a:ext cx="6477000" cy="461676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Treaty of Guadalupe Hidalgo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Mexico will surrender after some resistance</a:t>
            </a:r>
          </a:p>
          <a:p>
            <a:r>
              <a:rPr lang="en-US" dirty="0" smtClean="0"/>
              <a:t>The Treaty of Guadalupe Hidalgo</a:t>
            </a:r>
          </a:p>
          <a:p>
            <a:pPr lvl="1"/>
            <a:r>
              <a:rPr lang="en-US" dirty="0" smtClean="0"/>
              <a:t>Established the Rio Grande as the new border</a:t>
            </a:r>
          </a:p>
          <a:p>
            <a:pPr lvl="1"/>
            <a:r>
              <a:rPr lang="en-US" dirty="0" smtClean="0"/>
              <a:t>Ceded New Mexico, California to America</a:t>
            </a:r>
          </a:p>
          <a:p>
            <a:pPr lvl="1"/>
            <a:r>
              <a:rPr lang="en-US" dirty="0" smtClean="0"/>
              <a:t>America would offer fifteen million dollars for the land</a:t>
            </a:r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Backlash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Many Abolitionists believed this was a war to expand slavery</a:t>
            </a:r>
          </a:p>
          <a:p>
            <a:pPr lvl="1"/>
            <a:r>
              <a:rPr lang="en-US" dirty="0" smtClean="0"/>
              <a:t>William Lloyd Garrison</a:t>
            </a:r>
          </a:p>
          <a:p>
            <a:pPr lvl="1"/>
            <a:r>
              <a:rPr lang="en-US" dirty="0" smtClean="0"/>
              <a:t>Henry David Thoreau “Civil Disobedience”</a:t>
            </a:r>
          </a:p>
          <a:p>
            <a:r>
              <a:rPr lang="en-US" dirty="0" smtClean="0"/>
              <a:t>The Wilmot Proviso</a:t>
            </a:r>
          </a:p>
          <a:p>
            <a:pPr lvl="1"/>
            <a:r>
              <a:rPr lang="en-US" dirty="0" smtClean="0"/>
              <a:t>A bill that claimed no slavery shall exist in territories gained from Mexico</a:t>
            </a:r>
          </a:p>
          <a:p>
            <a:pPr lvl="1"/>
            <a:r>
              <a:rPr lang="en-US" dirty="0" smtClean="0"/>
              <a:t>Passed because Northerners outnumbered Southerners in the House</a:t>
            </a:r>
          </a:p>
          <a:p>
            <a:pPr lvl="1"/>
            <a:r>
              <a:rPr lang="en-US" dirty="0" smtClean="0"/>
              <a:t>Did not pass in Senate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Election of 1848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/>
          <a:lstStyle/>
          <a:p>
            <a:r>
              <a:rPr lang="en-US" dirty="0" smtClean="0"/>
              <a:t>Whigs nominate</a:t>
            </a:r>
          </a:p>
          <a:p>
            <a:pPr lvl="1"/>
            <a:r>
              <a:rPr lang="en-US" dirty="0" smtClean="0"/>
              <a:t>Zachary Taylor, General </a:t>
            </a:r>
          </a:p>
          <a:p>
            <a:r>
              <a:rPr lang="en-US" dirty="0" smtClean="0"/>
              <a:t>Democrats nominate</a:t>
            </a:r>
          </a:p>
          <a:p>
            <a:pPr lvl="1"/>
            <a:r>
              <a:rPr lang="en-US" dirty="0" smtClean="0"/>
              <a:t>Lewis Cass</a:t>
            </a:r>
          </a:p>
          <a:p>
            <a:pPr lvl="1"/>
            <a:r>
              <a:rPr lang="en-US" dirty="0" smtClean="0"/>
              <a:t>Promoted idea of “popular sovereignty”</a:t>
            </a:r>
          </a:p>
          <a:p>
            <a:r>
              <a:rPr lang="en-US" dirty="0" smtClean="0"/>
              <a:t>A new party is created</a:t>
            </a:r>
          </a:p>
          <a:p>
            <a:pPr lvl="1"/>
            <a:r>
              <a:rPr lang="en-US" dirty="0" smtClean="0"/>
              <a:t>Radical </a:t>
            </a:r>
            <a:r>
              <a:rPr lang="en-US" dirty="0" err="1" smtClean="0"/>
              <a:t>Democrats+Antislavery</a:t>
            </a:r>
            <a:r>
              <a:rPr lang="en-US" dirty="0" smtClean="0"/>
              <a:t> “Liberty” Party</a:t>
            </a:r>
          </a:p>
          <a:p>
            <a:pPr lvl="1"/>
            <a:r>
              <a:rPr lang="en-US" dirty="0" smtClean="0"/>
              <a:t>Free Soil Party</a:t>
            </a:r>
          </a:p>
          <a:p>
            <a:pPr lvl="1"/>
            <a:r>
              <a:rPr lang="en-US" dirty="0" smtClean="0"/>
              <a:t>Nominated Martin Van Buren</a:t>
            </a:r>
            <a:endParaRPr 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Taylor Wins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Taylor promises to execute power without falling into Party Lines</a:t>
            </a:r>
          </a:p>
          <a:p>
            <a:r>
              <a:rPr lang="en-US" dirty="0" smtClean="0"/>
              <a:t>Taylor wins</a:t>
            </a:r>
          </a:p>
          <a:p>
            <a:pPr lvl="1"/>
            <a:r>
              <a:rPr lang="en-US" dirty="0" smtClean="0"/>
              <a:t>Wins 8/15 Slave States</a:t>
            </a:r>
          </a:p>
          <a:p>
            <a:pPr lvl="1"/>
            <a:r>
              <a:rPr lang="en-US" dirty="0" smtClean="0"/>
              <a:t>Wins 7/15 Free States</a:t>
            </a:r>
          </a:p>
          <a:p>
            <a:r>
              <a:rPr lang="en-US" dirty="0" smtClean="0"/>
              <a:t>Taylor elected without Slavery determining the outcome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Gold Rush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Gold is discovered in California</a:t>
            </a:r>
          </a:p>
          <a:p>
            <a:pPr lvl="1"/>
            <a:r>
              <a:rPr lang="en-US" dirty="0" smtClean="0"/>
              <a:t>Sutter’s Mill</a:t>
            </a:r>
          </a:p>
          <a:p>
            <a:r>
              <a:rPr lang="en-US" dirty="0" smtClean="0"/>
              <a:t>In 1849, over 300,000 people had moved to strike it rich</a:t>
            </a:r>
          </a:p>
          <a:p>
            <a:r>
              <a:rPr lang="en-US" dirty="0" smtClean="0"/>
              <a:t>California soon would petition for statehood</a:t>
            </a:r>
          </a:p>
          <a:p>
            <a:r>
              <a:rPr lang="en-US" dirty="0" smtClean="0"/>
              <a:t>Free or Slave?</a:t>
            </a:r>
          </a:p>
          <a:p>
            <a:pPr lvl="1"/>
            <a:r>
              <a:rPr lang="en-US" dirty="0" smtClean="0"/>
              <a:t>Taylor decided that California should decide for itself</a:t>
            </a:r>
          </a:p>
          <a:p>
            <a:pPr lvl="1"/>
            <a:r>
              <a:rPr lang="en-US" dirty="0" smtClean="0"/>
              <a:t>This would avoid Congressional disputes</a:t>
            </a:r>
            <a:endParaRPr 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8850" name="Picture 2" descr="http://www.manifestdensity.net/2007/02/28/20070228_goldrush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1066800"/>
            <a:ext cx="6921910" cy="4876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1138" name="Picture 2" descr="http://selfinterestandsympathy.files.wordpress.com/2007/12/panning-gold-during-the-klondike-gold-rush-1890s-by-george-g-murdoc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457200"/>
            <a:ext cx="4432300" cy="59460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3186" name="Picture 2" descr="http://www.history-for-kids.com/images/picture-gold-rush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533400"/>
            <a:ext cx="5934996" cy="55467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California Will Be Free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Californians decide on freedom</a:t>
            </a:r>
          </a:p>
          <a:p>
            <a:r>
              <a:rPr lang="en-US" dirty="0" smtClean="0"/>
              <a:t>Southern States were outraged</a:t>
            </a:r>
          </a:p>
          <a:p>
            <a:pPr lvl="1"/>
            <a:r>
              <a:rPr lang="en-US" dirty="0" smtClean="0"/>
              <a:t>Taylor was a slave owner, many believed he would support slavery </a:t>
            </a:r>
          </a:p>
          <a:p>
            <a:pPr lvl="1"/>
            <a:r>
              <a:rPr lang="en-US" dirty="0" smtClean="0"/>
              <a:t>Taylor was more committed to keeping peace, not promoting an agenda</a:t>
            </a:r>
          </a:p>
          <a:p>
            <a:pPr lvl="1"/>
            <a:r>
              <a:rPr lang="en-US" dirty="0" smtClean="0"/>
              <a:t>Southerners see the balance of free/slave states being unfair</a:t>
            </a:r>
            <a:endParaRPr lang="en-US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Compromise of 1850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/>
          <a:lstStyle/>
          <a:p>
            <a:r>
              <a:rPr lang="en-US" dirty="0" smtClean="0"/>
              <a:t>Henry Clay’s last, and greatest, achievement</a:t>
            </a:r>
          </a:p>
          <a:p>
            <a:r>
              <a:rPr lang="en-US" dirty="0" smtClean="0"/>
              <a:t>Congress was hotly divided</a:t>
            </a:r>
          </a:p>
          <a:p>
            <a:r>
              <a:rPr lang="en-US" dirty="0" smtClean="0"/>
              <a:t>Clay proposed:</a:t>
            </a:r>
          </a:p>
          <a:p>
            <a:pPr lvl="1"/>
            <a:r>
              <a:rPr lang="en-US" dirty="0" smtClean="0"/>
              <a:t>California should be brought into the Union as a Free State</a:t>
            </a:r>
          </a:p>
          <a:p>
            <a:pPr lvl="1"/>
            <a:r>
              <a:rPr lang="en-US" dirty="0" smtClean="0"/>
              <a:t>The rest of the Mexican Cession (New Mexico/Utah) would be annexed as states with no law against slavery</a:t>
            </a:r>
          </a:p>
          <a:p>
            <a:pPr lvl="2"/>
            <a:r>
              <a:rPr lang="en-US" dirty="0" smtClean="0"/>
              <a:t>Southerners could venture there with their slaves</a:t>
            </a:r>
            <a:endParaRPr lang="en-US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It Passed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Northerners saw slavery as useless in the Southwest</a:t>
            </a:r>
          </a:p>
          <a:p>
            <a:pPr lvl="1"/>
            <a:r>
              <a:rPr lang="en-US" dirty="0" smtClean="0"/>
              <a:t>Too hot, not suited for successful farming</a:t>
            </a:r>
          </a:p>
          <a:p>
            <a:r>
              <a:rPr lang="en-US" dirty="0" smtClean="0"/>
              <a:t>President Taylor insisted on his original plans</a:t>
            </a:r>
          </a:p>
          <a:p>
            <a:pPr lvl="1"/>
            <a:r>
              <a:rPr lang="en-US" dirty="0" smtClean="0"/>
              <a:t>Dies suddenly in 1850</a:t>
            </a:r>
          </a:p>
          <a:p>
            <a:pPr lvl="1"/>
            <a:r>
              <a:rPr lang="en-US" dirty="0" smtClean="0"/>
              <a:t>Makes V.P. Millard Fillmore the President</a:t>
            </a:r>
          </a:p>
          <a:p>
            <a:pPr lvl="1"/>
            <a:r>
              <a:rPr lang="en-US" dirty="0" smtClean="0"/>
              <a:t>Fillmore steps aside and lets Congress decide</a:t>
            </a:r>
            <a:endParaRPr lang="en-US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It Passed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Many feared that Free States would battle Slave States if the deal wasn’t agreed upon</a:t>
            </a:r>
          </a:p>
          <a:p>
            <a:pPr lvl="1"/>
            <a:r>
              <a:rPr lang="en-US" dirty="0" smtClean="0"/>
              <a:t>Civil War seemed eminent</a:t>
            </a:r>
          </a:p>
          <a:p>
            <a:r>
              <a:rPr lang="en-US" dirty="0" smtClean="0"/>
              <a:t>The Country celebrates its passing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5234" name="Picture 2" descr="http://www.mwcsd.org/webpages/bayers/files/comp1850%20map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457200"/>
            <a:ext cx="8165056" cy="53181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</TotalTime>
  <Words>1365</Words>
  <Application>Microsoft Office PowerPoint</Application>
  <PresentationFormat>On-screen Show (4:3)</PresentationFormat>
  <Paragraphs>253</Paragraphs>
  <Slides>49</Slides>
  <Notes>44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0" baseType="lpstr">
      <vt:lpstr>Office Theme</vt:lpstr>
      <vt:lpstr>Slide 1</vt:lpstr>
      <vt:lpstr>The Texas Question</vt:lpstr>
      <vt:lpstr>Slide 3</vt:lpstr>
      <vt:lpstr>Texas</vt:lpstr>
      <vt:lpstr>Antonio Lopez de Santa Anna</vt:lpstr>
      <vt:lpstr>William B. Travis</vt:lpstr>
      <vt:lpstr>Jim Bowie</vt:lpstr>
      <vt:lpstr>Davy Crockett</vt:lpstr>
      <vt:lpstr>The Battle of the Alamo</vt:lpstr>
      <vt:lpstr>Sam Houston</vt:lpstr>
      <vt:lpstr>The Republic of Texas</vt:lpstr>
      <vt:lpstr>Would Texas become a state?</vt:lpstr>
      <vt:lpstr>Manifest Destiny</vt:lpstr>
      <vt:lpstr>Slide 14</vt:lpstr>
      <vt:lpstr>Manifest Destiny</vt:lpstr>
      <vt:lpstr>Oregon and California</vt:lpstr>
      <vt:lpstr>Slide 17</vt:lpstr>
      <vt:lpstr>The Election of 1844</vt:lpstr>
      <vt:lpstr>Polk Wins</vt:lpstr>
      <vt:lpstr>Polk as President</vt:lpstr>
      <vt:lpstr>“54-40 or Fight”</vt:lpstr>
      <vt:lpstr>Slide 22</vt:lpstr>
      <vt:lpstr>Britain Concedes</vt:lpstr>
      <vt:lpstr>War with Mexico</vt:lpstr>
      <vt:lpstr>Polk Sends in “Old Rough n’ Ready”</vt:lpstr>
      <vt:lpstr>Border Wars</vt:lpstr>
      <vt:lpstr>Mexico Respond</vt:lpstr>
      <vt:lpstr>Suspicions Abound</vt:lpstr>
      <vt:lpstr>Polk’s Strategy</vt:lpstr>
      <vt:lpstr>Taking Mexico City</vt:lpstr>
      <vt:lpstr>Slide 31</vt:lpstr>
      <vt:lpstr>The Treaty of Guadalupe Hidalgo</vt:lpstr>
      <vt:lpstr>Slide 33</vt:lpstr>
      <vt:lpstr>The Backlash</vt:lpstr>
      <vt:lpstr>The Election of 1848</vt:lpstr>
      <vt:lpstr>Taylor Wins</vt:lpstr>
      <vt:lpstr>The Gold Rush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California Will Be Free</vt:lpstr>
      <vt:lpstr>The Compromise of 1850</vt:lpstr>
      <vt:lpstr>Why It Passed</vt:lpstr>
      <vt:lpstr>Why It Passed</vt:lpstr>
      <vt:lpstr>Slide 49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Brady</dc:creator>
  <cp:lastModifiedBy>Jenn</cp:lastModifiedBy>
  <cp:revision>67</cp:revision>
  <dcterms:created xsi:type="dcterms:W3CDTF">2010-06-08T16:57:52Z</dcterms:created>
  <dcterms:modified xsi:type="dcterms:W3CDTF">2011-11-09T20:08:48Z</dcterms:modified>
</cp:coreProperties>
</file>